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6D602-4206-4CF3-9613-9E9902292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F6201D-6A85-43B9-8812-C7ED24D38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D2ECBB-9F47-464F-9614-73A3A029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2E6B4-9DAE-40FD-BB56-F862AE7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B1626-5AFA-4A74-808B-0D468710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2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BA44A-8C31-4C26-9DAD-57B20E0D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9AE3B4-10A3-4D72-97DB-F4A5BD25B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3E646C-0772-44BF-8263-10EC5768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89F87C-AB28-4678-8E2E-5C5FADD0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9A4DFC-20B6-4964-B4F3-75C9355F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4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012E92-13DB-4FF7-8A32-B3E2BC004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3300AC-220F-4E69-892B-4DE30C07E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DB6752-0DCD-474B-865A-E8A9BB10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7B6B9F-617F-4741-A1DA-C5AA53C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EB77FF-2592-4B4D-92B2-E94B2FA6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6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B8B35-410B-48E9-891D-AAA790F3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D11B1-EB11-4910-904B-8819A7D76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5EED7E-5D74-4AC8-8BB9-22296978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FD985-ABCD-4577-AB58-17A154D8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E303E-F31B-4F4D-8F47-E57B64BD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0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271A-F88A-4087-8090-999FAD5F1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8969DA-EA21-4A96-9F0C-AEB36E6E9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12DD4-6D99-42F5-B32D-DF837D7E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0F64CE-68CB-4D5E-B979-1DB22F6D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48DC07-8E43-4E8A-9339-EF66D6BC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BFB2C-3AAA-4D1C-95CF-2DE3ED7A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878B0-63D5-4AFB-A628-0156A4D60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AACCC5-7462-4AD8-9236-5B44989AA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97F38C-41C1-49AC-814D-F29FB68A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23E3AD-92A9-42AA-8F8D-E4E34152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C870B3-0D96-4303-9FBC-C4900DDA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3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AC905-C140-4879-B429-C5B6B916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E7A700-68ED-43E5-AACB-529749743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CEE84F-BC9D-4DD8-B7A8-A8C173C1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9B6221-2ADC-4CD8-B358-52182C55D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CCDE5E-32BD-44A2-B3EB-6454CD7AF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457D3D-7FD5-4136-81A1-8F2844D8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606D85-C145-4C57-9EAB-E71923BD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E54D4D-DCCC-41BD-A93B-345E1F9C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D1A38-10EE-45A4-8126-2E1F6F6D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7A5FF5-6287-49F9-AEDA-9669F1DC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B47ACD-D021-48A7-82DA-F55AACDF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74C62B-EDBE-45D3-9D5E-20E1BCC1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4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DE446D-61D1-4A51-A7D2-302F868A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425DB3-3286-483C-915F-6F3C9FEA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837542-61FF-450C-90DD-A3CEE7DC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6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FC199-61E2-4B4D-9708-DCE88B04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302B6-AF03-4EE3-B730-F83CFBC6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9782F4-D9DE-41CE-ADD9-D83EF7E89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2EBEC-1BCD-430B-BFDC-698E8A83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4B8F8B-569B-42ED-9040-34A2CD6C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37528E-3B4F-4318-ADBF-6CE7D2C4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9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19C6F-A61B-44DE-93EB-E54EEC1D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0C0063-9409-418B-A534-AD575E136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6E83F8-53C4-46B4-8622-CF1C4152E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146EA6-8D34-4E1E-A07D-14D5CD4C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E470E-3BBD-4E81-8FC1-2753127B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34677E-3FA7-4EC1-A3F3-CE86D9E3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6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72DD6-8607-4901-9A9A-C48097AD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765D7E-C53B-46D1-9FDD-218A4A0DF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3059AD-883E-4598-9FB4-41FBCF746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4FF9-F6C5-4DE2-9FAE-FA95859590C5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2CEB8B-6063-4A95-AAC1-C690761F8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512C8-0781-4782-A140-729C8F4EE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0A99-EC57-4CB6-9EEF-CDE37DBC0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7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A6BF2-5F1E-4433-8DE4-5F9947053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3819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забора и доставки биоматериала для исследований на грипп и пневмонии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DAA17E-4CFB-4932-B76D-C87C76BEC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4474"/>
            <a:ext cx="9144000" cy="1611823"/>
          </a:xfrm>
        </p:spPr>
        <p:txBody>
          <a:bodyPr/>
          <a:lstStyle/>
          <a:p>
            <a:r>
              <a:rPr lang="ru-RU" dirty="0" err="1"/>
              <a:t>А.А.Воронков</a:t>
            </a:r>
            <a:r>
              <a:rPr lang="ru-RU" dirty="0"/>
              <a:t> – главный внештатный специалист по клинической лабораторной диагностике комитета здравоохранения Волгоградской области</a:t>
            </a:r>
          </a:p>
          <a:p>
            <a:r>
              <a:rPr lang="ru-RU" dirty="0"/>
              <a:t>01.02.2019</a:t>
            </a:r>
          </a:p>
        </p:txBody>
      </p:sp>
    </p:spTree>
    <p:extLst>
      <p:ext uri="{BB962C8B-B14F-4D97-AF65-F5344CB8AC3E}">
        <p14:creationId xmlns:p14="http://schemas.microsoft.com/office/powerpoint/2010/main" val="340665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82EF3-ED10-4C8A-94A3-839A6241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983"/>
            <a:ext cx="10515600" cy="1069383"/>
          </a:xfrm>
        </p:spPr>
        <p:txBody>
          <a:bodyPr/>
          <a:lstStyle/>
          <a:p>
            <a:r>
              <a:rPr lang="en-US" b="1" dirty="0"/>
              <a:t>C</a:t>
            </a:r>
            <a:r>
              <a:rPr lang="ru-RU" b="1" dirty="0" err="1"/>
              <a:t>опроводительная</a:t>
            </a:r>
            <a:r>
              <a:rPr lang="ru-RU" b="1" dirty="0"/>
              <a:t> информация: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CF373-9416-4CF7-9BF2-69423109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3"/>
            <a:ext cx="10515600" cy="5168684"/>
          </a:xfrm>
        </p:spPr>
        <p:txBody>
          <a:bodyPr>
            <a:noAutofit/>
          </a:bodyPr>
          <a:lstStyle/>
          <a:p>
            <a:r>
              <a:rPr lang="ru-RU" dirty="0"/>
              <a:t>В сопроводительном документе (направлении) к биоматериалу, собранному для исследования в лаборатории, необходимо указать:</a:t>
            </a:r>
          </a:p>
          <a:p>
            <a:r>
              <a:rPr lang="ru-RU" dirty="0"/>
              <a:t>- наименование учреждения, которое направляет биоматериал на исследования,</a:t>
            </a:r>
          </a:p>
          <a:p>
            <a:r>
              <a:rPr lang="ru-RU" dirty="0"/>
              <a:t>телефон, адрес электронной почты;</a:t>
            </a:r>
          </a:p>
          <a:p>
            <a:r>
              <a:rPr lang="ru-RU" dirty="0"/>
              <a:t>- фамилию и имя обследуемого лица;</a:t>
            </a:r>
          </a:p>
          <a:p>
            <a:r>
              <a:rPr lang="ru-RU" dirty="0"/>
              <a:t>- возраст или дата рождения; - пол;</a:t>
            </a:r>
          </a:p>
          <a:p>
            <a:r>
              <a:rPr lang="ru-RU" dirty="0"/>
              <a:t>- дату взятия биоматериала для лабораторного исследования;</a:t>
            </a:r>
          </a:p>
          <a:p>
            <a:r>
              <a:rPr lang="ru-RU" dirty="0"/>
              <a:t>- тип материала;</a:t>
            </a:r>
          </a:p>
          <a:p>
            <a:r>
              <a:rPr lang="ru-RU" dirty="0"/>
              <a:t>- дату заболевания или контакта с больным;</a:t>
            </a:r>
          </a:p>
        </p:txBody>
      </p:sp>
    </p:spTree>
    <p:extLst>
      <p:ext uri="{BB962C8B-B14F-4D97-AF65-F5344CB8AC3E}">
        <p14:creationId xmlns:p14="http://schemas.microsoft.com/office/powerpoint/2010/main" val="1343958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7E264-D4A7-452E-9EF8-CA70309B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ru-RU" b="1" dirty="0" err="1"/>
              <a:t>опроводительная</a:t>
            </a:r>
            <a:r>
              <a:rPr lang="ru-RU" b="1" dirty="0"/>
              <a:t> информация: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6735D-41C4-409E-B330-3302A0A6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предварительный клинический диагноз (выбрать из трех вариантов):</a:t>
            </a:r>
          </a:p>
          <a:p>
            <a:pPr marL="0" indent="0">
              <a:buNone/>
            </a:pPr>
            <a:r>
              <a:rPr lang="ru-RU" dirty="0"/>
              <a:t>- ОРИ ВДП (острая респираторная инфекция верхних дыхательных путей),</a:t>
            </a:r>
          </a:p>
          <a:p>
            <a:pPr marL="0" indent="0">
              <a:buNone/>
            </a:pPr>
            <a:r>
              <a:rPr lang="ru-RU" dirty="0"/>
              <a:t>- ГПЗ (гриппоподобное заболевание - клиническая картина гриппа),</a:t>
            </a:r>
          </a:p>
          <a:p>
            <a:pPr marL="0" indent="0">
              <a:buNone/>
            </a:pPr>
            <a:r>
              <a:rPr lang="ru-RU" dirty="0"/>
              <a:t>- ОРИ НДП (острая респираторная инфекция нижних дыхательных путей).</a:t>
            </a:r>
          </a:p>
          <a:p>
            <a:r>
              <a:rPr lang="ru-RU" dirty="0"/>
              <a:t>- Указать топический диагноз – </a:t>
            </a:r>
            <a:r>
              <a:rPr lang="ru-RU" dirty="0" err="1"/>
              <a:t>по-возможности</a:t>
            </a:r>
            <a:r>
              <a:rPr lang="ru-RU" dirty="0"/>
              <a:t>;</a:t>
            </a:r>
          </a:p>
          <a:p>
            <a:r>
              <a:rPr lang="ru-RU" dirty="0"/>
              <a:t>- степень тяжести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32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D5902-AD78-4382-B51D-DF269975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ru-RU" b="1" dirty="0" err="1"/>
              <a:t>опроводительная</a:t>
            </a:r>
            <a:r>
              <a:rPr lang="ru-RU" b="1" dirty="0"/>
              <a:t> информация: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56813-C4BE-4493-B850-F8CD22EC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данные о вакцинации против гриппа в текущем эпидемическом сезоне</a:t>
            </a:r>
          </a:p>
          <a:p>
            <a:r>
              <a:rPr lang="ru-RU" dirty="0"/>
              <a:t>(вакцинирован / не вакцинирован / нет данных); Принимались ли этиотропные препараты против гриппа (какие);</a:t>
            </a:r>
          </a:p>
          <a:p>
            <a:r>
              <a:rPr lang="ru-RU" dirty="0"/>
              <a:t>- ФИО, должность, сотрудника, отправившего биоматериал, дату отправки биоматериала и контактный телефон, по которому можно связаться с данным сотрудником.</a:t>
            </a:r>
          </a:p>
        </p:txBody>
      </p:sp>
    </p:spTree>
    <p:extLst>
      <p:ext uri="{BB962C8B-B14F-4D97-AF65-F5344CB8AC3E}">
        <p14:creationId xmlns:p14="http://schemas.microsoft.com/office/powerpoint/2010/main" val="126151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C5437-8104-44E3-8B12-04B94831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Приказ МЗ РФ от 25.12.1997 № 380: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6C9A04F-193C-4BE3-8419-BDEFA004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5176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….</a:t>
            </a:r>
            <a:r>
              <a:rPr lang="ru-RU" b="1" dirty="0"/>
              <a:t>Ответственность за взятие, хранение и доставку биоматериала в лабораторию несёт клинический персонал.</a:t>
            </a:r>
          </a:p>
          <a:p>
            <a:pPr marL="0" indent="0">
              <a:buNone/>
            </a:pPr>
            <a:r>
              <a:rPr lang="ru-RU" b="1" dirty="0"/>
              <a:t>…Лаборатория обязана обеспечить клинический персонал инструкциями.</a:t>
            </a:r>
          </a:p>
          <a:p>
            <a:pPr marL="0" indent="0">
              <a:buNone/>
            </a:pPr>
            <a:r>
              <a:rPr lang="ru-RU" b="1" dirty="0"/>
              <a:t>В период с января по март 2017 года семинары по </a:t>
            </a:r>
            <a:r>
              <a:rPr lang="ru-RU" b="1" dirty="0" err="1"/>
              <a:t>преаналитическому</a:t>
            </a:r>
            <a:r>
              <a:rPr lang="ru-RU" b="1" dirty="0"/>
              <a:t> этапу МКБ и ПЦР исследований очно посетили 2286 сотрудников медицинских организаций Волгоградской области!</a:t>
            </a:r>
          </a:p>
          <a:p>
            <a:pPr marL="0" indent="0">
              <a:buNone/>
            </a:pPr>
            <a:r>
              <a:rPr lang="ru-RU" b="1" dirty="0"/>
              <a:t>Буклет по </a:t>
            </a:r>
            <a:r>
              <a:rPr lang="ru-RU" b="1" dirty="0" err="1"/>
              <a:t>преаналитическому</a:t>
            </a:r>
            <a:r>
              <a:rPr lang="ru-RU" b="1" dirty="0"/>
              <a:t> этапу МКБ и ПЦР исследований неоднократно рассылался во все МО ВО.</a:t>
            </a:r>
          </a:p>
          <a:p>
            <a:pPr marL="0" indent="0">
              <a:buNone/>
            </a:pPr>
            <a:r>
              <a:rPr lang="ru-RU" b="1" dirty="0"/>
              <a:t>Заказать получение буклета можно по т. 8(8442)73-11-18.</a:t>
            </a:r>
          </a:p>
        </p:txBody>
      </p:sp>
    </p:spTree>
    <p:extLst>
      <p:ext uri="{BB962C8B-B14F-4D97-AF65-F5344CB8AC3E}">
        <p14:creationId xmlns:p14="http://schemas.microsoft.com/office/powerpoint/2010/main" val="380887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AF85D-2042-43C6-9AEC-8263C7EB1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338"/>
            <a:ext cx="10515600" cy="914400"/>
          </a:xfrm>
        </p:spPr>
        <p:txBody>
          <a:bodyPr/>
          <a:lstStyle/>
          <a:p>
            <a:r>
              <a:rPr lang="ru-RU" dirty="0"/>
              <a:t>Нормативно-методические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5AD1D-693A-4B52-A595-8497DA703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242"/>
            <a:ext cx="10515600" cy="5494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</a:t>
            </a:r>
            <a:r>
              <a:rPr lang="ru-RU" b="1" dirty="0"/>
              <a:t>Приложение к Письму Роспотребнадзора от 26.09.2017 № 01/12890-17-32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2.Лабораторная диагностика гриппа и других ОРВИ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методом полимеразной цепной реакции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Клинические рекомендации </a:t>
            </a:r>
          </a:p>
          <a:p>
            <a:pPr marL="0" indent="0">
              <a:buNone/>
            </a:pPr>
            <a:r>
              <a:rPr lang="ru-RU" dirty="0"/>
              <a:t>Москва – 2016</a:t>
            </a:r>
          </a:p>
          <a:p>
            <a:pPr marL="0" indent="0">
              <a:buNone/>
            </a:pPr>
            <a:r>
              <a:rPr lang="ru-RU" dirty="0"/>
              <a:t>ФБУН «Центральный научно-исследовательский институт эпидемиологии»</a:t>
            </a:r>
          </a:p>
          <a:p>
            <a:pPr marL="0" indent="0">
              <a:buNone/>
            </a:pPr>
            <a:r>
              <a:rPr lang="ru-RU" dirty="0"/>
              <a:t>Роспотребнадзора, Москва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РЕКОМЕНДАЦИИ ПО ВЗЯТИЮ, ХРАНЕНИЮ И ТРАНСПОРТИРОВКЕ КЛИНИЧЕСКОГО БИОЛОГИЧЕСКОГО МАТЕРИАЛА ДЛЯ МИКРОБИОЛОГИЧЕСКОГО ИССЛЕДОВАНИЯ (МИКРО) И ИССЛЕДОВАНИЯ МЕТОДОМ ПОЛИМЕРАЗНОЙ ЦЕПНОЙ РЕАКЦИИ (ПЦР)</a:t>
            </a:r>
          </a:p>
          <a:p>
            <a:pPr marL="0" indent="0">
              <a:buNone/>
            </a:pPr>
            <a:r>
              <a:rPr lang="ru-RU" b="1" dirty="0"/>
              <a:t>ООО «ОМБ»,2017 год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10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14E4D-1AA0-44B7-9EC0-033F4FAE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Взятие и хранение материала для исследования на возбудители гриппа, ОРВИ, ОРЗ методом ПЦР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75BD8-860D-45F3-89FC-4A48782A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исследования с целью мониторинга возбудителей гриппа и</a:t>
            </a:r>
          </a:p>
          <a:p>
            <a:pPr marL="0" indent="0">
              <a:buNone/>
            </a:pPr>
            <a:r>
              <a:rPr lang="ru-RU" dirty="0"/>
              <a:t>ОРВИ брать материал от пациентов, болеющих не дольше 3 дней.</a:t>
            </a:r>
          </a:p>
          <a:p>
            <a:r>
              <a:rPr lang="ru-RU" dirty="0"/>
              <a:t>В диагностических целях – при первом обращении за медицинской</a:t>
            </a:r>
          </a:p>
          <a:p>
            <a:pPr marL="0" indent="0">
              <a:buNone/>
            </a:pPr>
            <a:r>
              <a:rPr lang="ru-RU" dirty="0"/>
              <a:t>помощью, но не позднее 7 дней от появления симптомов</a:t>
            </a:r>
          </a:p>
          <a:p>
            <a:pPr marL="0" indent="0">
              <a:buNone/>
            </a:pPr>
            <a:r>
              <a:rPr lang="ru-RU" dirty="0"/>
              <a:t>гриппа/ОРВИ, и не позднее 14 дней - при бронхитах и пневмонии.</a:t>
            </a:r>
          </a:p>
          <a:p>
            <a:r>
              <a:rPr lang="ru-RU" dirty="0"/>
              <a:t>Рекомендуется совмещать мазки из полости носа и ротоглотки в</a:t>
            </a:r>
          </a:p>
          <a:p>
            <a:pPr marL="0" indent="0">
              <a:buNone/>
            </a:pPr>
            <a:r>
              <a:rPr lang="ru-RU" dirty="0"/>
              <a:t>одной пробирке.</a:t>
            </a:r>
          </a:p>
        </p:txBody>
      </p:sp>
    </p:spTree>
    <p:extLst>
      <p:ext uri="{BB962C8B-B14F-4D97-AF65-F5344CB8AC3E}">
        <p14:creationId xmlns:p14="http://schemas.microsoft.com/office/powerpoint/2010/main" val="305152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54AF9-71A4-48FE-A7CC-9C802DA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Взятие мазков со слизистой оболочки носоглотки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24D0A3-5478-4603-A6C2-4CDC5F22D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·Если полость носа заполнена слизью, перед процедурой провести</a:t>
            </a:r>
          </a:p>
          <a:p>
            <a:pPr marL="0" indent="0">
              <a:buNone/>
            </a:pPr>
            <a:r>
              <a:rPr lang="ru-RU" dirty="0"/>
              <a:t>высмаркивание.</a:t>
            </a:r>
          </a:p>
          <a:p>
            <a:r>
              <a:rPr lang="ru-RU" dirty="0"/>
              <a:t>·Легким движением по наружной стенке носа вводят сухой зонд с</a:t>
            </a:r>
          </a:p>
          <a:p>
            <a:pPr marL="0" indent="0">
              <a:buNone/>
            </a:pPr>
            <a:r>
              <a:rPr lang="ru-RU" dirty="0"/>
              <a:t>вискозным тампоном на глубину 2-3 см. до нижней раковины, слегка</a:t>
            </a:r>
          </a:p>
          <a:p>
            <a:pPr marL="0" indent="0">
              <a:buNone/>
            </a:pPr>
            <a:r>
              <a:rPr lang="ru-RU" dirty="0"/>
              <a:t>опускают к низу, вводят в нижний носовой ход под нижнюю носовую</a:t>
            </a:r>
          </a:p>
          <a:p>
            <a:pPr marL="0" indent="0">
              <a:buNone/>
            </a:pPr>
            <a:r>
              <a:rPr lang="ru-RU" dirty="0"/>
              <a:t>раковину, делают вращательное движение и удаляют вдоль наружной</a:t>
            </a:r>
          </a:p>
          <a:p>
            <a:pPr marL="0" indent="0">
              <a:buNone/>
            </a:pPr>
            <a:r>
              <a:rPr lang="ru-RU" dirty="0"/>
              <a:t>стенки носа. Общая глубина погружения зонда должна составлять не менее половины расстояния от ноздри до ушного отверстия.</a:t>
            </a:r>
          </a:p>
        </p:txBody>
      </p:sp>
    </p:spTree>
    <p:extLst>
      <p:ext uri="{BB962C8B-B14F-4D97-AF65-F5344CB8AC3E}">
        <p14:creationId xmlns:p14="http://schemas.microsoft.com/office/powerpoint/2010/main" val="267307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E52A2-A1CF-45FE-BFD1-54799CED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Правильное взятие мазка со слизистой оболочки носоглотки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63D495F-0631-4B8D-98BB-34BDC4047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794" y="1825625"/>
            <a:ext cx="55424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1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1329F-AD7B-4871-A023-D64DBA03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Взятие мазков из ротоглотки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695C60C-E0F9-4F21-B90A-69D5BF0C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Мазок берут сухим стерильным зондом с вискозным тампоном</a:t>
            </a:r>
          </a:p>
          <a:p>
            <a:pPr marL="0" indent="0">
              <a:buNone/>
            </a:pPr>
            <a:r>
              <a:rPr lang="ru-RU" dirty="0"/>
              <a:t>вращательным движением с поверхности миндалин, небных</a:t>
            </a:r>
          </a:p>
          <a:p>
            <a:pPr marL="0" indent="0">
              <a:buNone/>
            </a:pPr>
            <a:r>
              <a:rPr lang="ru-RU" dirty="0"/>
              <a:t>дужек и задней стенки ротоглотки (обязательно!), аккуратно</a:t>
            </a:r>
          </a:p>
          <a:p>
            <a:pPr marL="0" indent="0">
              <a:buNone/>
            </a:pPr>
            <a:r>
              <a:rPr lang="ru-RU" dirty="0"/>
              <a:t>прижимая язык пациента шпателем.</a:t>
            </a:r>
          </a:p>
          <a:p>
            <a:r>
              <a:rPr lang="ru-RU" b="1" dirty="0"/>
              <a:t>Рабочие концы зондов после взятия мазков у пациента</a:t>
            </a:r>
          </a:p>
          <a:p>
            <a:pPr marL="0" indent="0">
              <a:buNone/>
            </a:pPr>
            <a:r>
              <a:rPr lang="ru-RU" b="1" dirty="0"/>
              <a:t>отламываются в одну пробирку с 0,5 мл «Транспортной среды для</a:t>
            </a:r>
          </a:p>
          <a:p>
            <a:pPr marL="0" indent="0">
              <a:buNone/>
            </a:pPr>
            <a:r>
              <a:rPr lang="ru-RU" b="1" dirty="0"/>
              <a:t>хранения и транспортировки респираторных мазков» (стерильного</a:t>
            </a:r>
          </a:p>
          <a:p>
            <a:pPr marL="0" indent="0">
              <a:buNone/>
            </a:pPr>
            <a:r>
              <a:rPr lang="ru-RU" b="1" dirty="0"/>
              <a:t>физиологического раствора хлорида натрия) и исследуются как</a:t>
            </a:r>
          </a:p>
          <a:p>
            <a:pPr marL="0" indent="0">
              <a:buNone/>
            </a:pPr>
            <a:r>
              <a:rPr lang="ru-RU" b="1" dirty="0"/>
              <a:t>один образец.</a:t>
            </a:r>
          </a:p>
          <a:p>
            <a:r>
              <a:rPr lang="ru-RU" b="1" dirty="0"/>
              <a:t>НЕЛЬЗЯ ОБРЕЗАТЬ ЗОНДЫ НОЖНИЦАМИ!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32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66606-651F-4A87-9E3D-4197D41E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 заболевании нижних дыхательных путей (</a:t>
            </a:r>
            <a:r>
              <a:rPr lang="ru-RU" b="1" dirty="0" err="1"/>
              <a:t>бронхит,бронхиолит</a:t>
            </a:r>
            <a:r>
              <a:rPr lang="ru-RU" b="1" dirty="0"/>
              <a:t>, пневмония) собирают мокроту или аспират из трахеи: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58A65B-7C03-4130-9884-E2E76017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261"/>
            <a:ext cx="10515600" cy="4463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Мокроту при глубоком откашливании собирают в стерильные</a:t>
            </a:r>
          </a:p>
          <a:p>
            <a:pPr marL="0" indent="0">
              <a:buNone/>
            </a:pPr>
            <a:r>
              <a:rPr lang="ru-RU" dirty="0"/>
              <a:t>герметичные одноразовые пластиковые контейнеры после</a:t>
            </a:r>
          </a:p>
          <a:p>
            <a:pPr marL="0" indent="0">
              <a:buNone/>
            </a:pPr>
            <a:r>
              <a:rPr lang="ru-RU" dirty="0"/>
              <a:t>предварительно полоскания полости рта водой.</a:t>
            </a:r>
          </a:p>
          <a:p>
            <a:r>
              <a:rPr lang="ru-RU" dirty="0"/>
              <a:t>· Аспираты из трахеи (</a:t>
            </a:r>
            <a:r>
              <a:rPr lang="ru-RU" dirty="0" err="1"/>
              <a:t>эндотрахеальный</a:t>
            </a:r>
            <a:r>
              <a:rPr lang="ru-RU" dirty="0"/>
              <a:t> аспират) или БАЛ</a:t>
            </a:r>
          </a:p>
          <a:p>
            <a:pPr marL="0" indent="0">
              <a:buNone/>
            </a:pPr>
            <a:r>
              <a:rPr lang="ru-RU" dirty="0"/>
              <a:t>получают традиционным способом и помещают в стерильные</a:t>
            </a:r>
          </a:p>
          <a:p>
            <a:pPr marL="0" indent="0">
              <a:buNone/>
            </a:pPr>
            <a:r>
              <a:rPr lang="ru-RU" dirty="0"/>
              <a:t>герметичные одноразовые пластиковые контейнеры.</a:t>
            </a:r>
          </a:p>
          <a:p>
            <a:r>
              <a:rPr lang="ru-RU" dirty="0"/>
              <a:t>Допускается хранение материала до проведения исследования в течение</a:t>
            </a:r>
          </a:p>
          <a:p>
            <a:r>
              <a:rPr lang="ru-RU" dirty="0"/>
              <a:t>3 суток при температуре от 2 до 8°С, более длительно – при температуре</a:t>
            </a:r>
          </a:p>
          <a:p>
            <a:pPr marL="0" indent="0">
              <a:buNone/>
            </a:pPr>
            <a:r>
              <a:rPr lang="ru-RU" dirty="0"/>
              <a:t>не выше минус 16 °С.</a:t>
            </a:r>
          </a:p>
        </p:txBody>
      </p:sp>
    </p:spTree>
    <p:extLst>
      <p:ext uri="{BB962C8B-B14F-4D97-AF65-F5344CB8AC3E}">
        <p14:creationId xmlns:p14="http://schemas.microsoft.com/office/powerpoint/2010/main" val="4098895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042ED-EAB6-4EB6-89DD-224B064D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486"/>
            <a:ext cx="10515600" cy="1053884"/>
          </a:xfrm>
        </p:spPr>
        <p:txBody>
          <a:bodyPr/>
          <a:lstStyle/>
          <a:p>
            <a:r>
              <a:rPr lang="ru-RU" b="1" dirty="0"/>
              <a:t>Секционный материал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8B39E-3CAC-4820-9E1C-31475B8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370"/>
            <a:ext cx="10515600" cy="5525144"/>
          </a:xfrm>
        </p:spPr>
        <p:txBody>
          <a:bodyPr>
            <a:noAutofit/>
          </a:bodyPr>
          <a:lstStyle/>
          <a:p>
            <a:r>
              <a:rPr lang="ru-RU" sz="1800" dirty="0"/>
              <a:t>Исследуется материал следующих органов:</a:t>
            </a:r>
          </a:p>
          <a:p>
            <a:r>
              <a:rPr lang="ru-RU" sz="1800" dirty="0"/>
              <a:t>· фрагменты пораженной части трахеи/ бронхов/ легких;</a:t>
            </a:r>
          </a:p>
          <a:p>
            <a:r>
              <a:rPr lang="ru-RU" sz="1800" dirty="0"/>
              <a:t>· фрагменты пораженной части мягких мозговых оболочек / </a:t>
            </a:r>
            <a:r>
              <a:rPr lang="ru-RU" sz="1800" dirty="0" err="1"/>
              <a:t>коры</a:t>
            </a:r>
            <a:r>
              <a:rPr lang="ru-RU" sz="1800" dirty="0"/>
              <a:t> больших полушарий (при наличии менингеальной симптоматики</a:t>
            </a:r>
          </a:p>
          <a:p>
            <a:pPr marL="0" indent="0">
              <a:buNone/>
            </a:pPr>
            <a:r>
              <a:rPr lang="ru-RU" sz="1800" dirty="0"/>
              <a:t>в анамнезе);</a:t>
            </a:r>
          </a:p>
          <a:p>
            <a:r>
              <a:rPr lang="ru-RU" sz="1800" dirty="0"/>
              <a:t>· фрагменты других органов (при наличии симптомов инфекции и поражений, обнаруженных при вскрытии) – фрагменты</a:t>
            </a:r>
          </a:p>
          <a:p>
            <a:r>
              <a:rPr lang="ru-RU" sz="1800" dirty="0"/>
              <a:t>селезенки, пораженной части миокарда, тонкого кишечника и др.</a:t>
            </a:r>
          </a:p>
          <a:p>
            <a:r>
              <a:rPr lang="ru-RU" sz="1800" dirty="0"/>
              <a:t>Материал для исследования должен быть </a:t>
            </a:r>
            <a:r>
              <a:rPr lang="ru-RU" sz="1800" dirty="0" err="1"/>
              <a:t>нативным</a:t>
            </a:r>
            <a:r>
              <a:rPr lang="ru-RU" sz="1800" dirty="0"/>
              <a:t> (без фиксации формалином).</a:t>
            </a:r>
          </a:p>
          <a:p>
            <a:r>
              <a:rPr lang="ru-RU" sz="1800" dirty="0"/>
              <a:t>Материал забирают стерильным инструментом (индивидуально для каждого органа) из зоны поврежденной ткани объемом 1-3 см3, помещают в стерильные герметичные одноразовые пластиковые контейнеры.</a:t>
            </a:r>
          </a:p>
          <a:p>
            <a:r>
              <a:rPr lang="ru-RU" sz="1800" dirty="0"/>
              <a:t>Допускается хранение до проведения исследования в течение 7 суток</a:t>
            </a:r>
          </a:p>
          <a:p>
            <a:pPr marL="0" indent="0">
              <a:buNone/>
            </a:pPr>
            <a:r>
              <a:rPr lang="ru-RU" sz="1800" dirty="0"/>
              <a:t>при температуре не выше минус 16°С. Дальнейшее хранение материала возможно в течение года при температуре не выше минус 68°С.</a:t>
            </a:r>
          </a:p>
          <a:p>
            <a:r>
              <a:rPr lang="ru-RU" sz="1800" b="1" dirty="0"/>
              <a:t>Допускается однократное замораживание-оттаивание материала.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3659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09BB1-D073-48EC-AB92-CFD816789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Упаковка материала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88086-DE52-4E68-B1FB-DE469EF1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Крышку пробирки или контейнера герметизируют (пленкой,</a:t>
            </a:r>
          </a:p>
          <a:p>
            <a:pPr marL="0" indent="0">
              <a:buNone/>
            </a:pPr>
            <a:r>
              <a:rPr lang="ru-RU" dirty="0"/>
              <a:t>парафином, пластырем) и маркируют.</a:t>
            </a:r>
          </a:p>
          <a:p>
            <a:pPr marL="0" indent="0">
              <a:buNone/>
            </a:pPr>
            <a:r>
              <a:rPr lang="ru-RU" dirty="0"/>
              <a:t> Пробирки/контейнер с материалом от разных пациентов</a:t>
            </a:r>
          </a:p>
          <a:p>
            <a:pPr marL="0" indent="0">
              <a:buNone/>
            </a:pPr>
            <a:r>
              <a:rPr lang="ru-RU" dirty="0"/>
              <a:t>упаковываются в индивидуальные пакеты с замком, во</a:t>
            </a:r>
          </a:p>
          <a:p>
            <a:pPr marL="0" indent="0">
              <a:buNone/>
            </a:pPr>
            <a:r>
              <a:rPr lang="ru-RU" dirty="0"/>
              <a:t>избежание перекрестной контаминации.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Направление </a:t>
            </a:r>
            <a:r>
              <a:rPr lang="ru-RU" dirty="0"/>
              <a:t>на исследование  </a:t>
            </a:r>
            <a:r>
              <a:rPr lang="ru-RU" b="1" dirty="0"/>
              <a:t>упаковывается отдельно </a:t>
            </a:r>
            <a:r>
              <a:rPr lang="ru-RU" dirty="0"/>
              <a:t>от биологического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124996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849</Words>
  <Application>Microsoft Office PowerPoint</Application>
  <PresentationFormat>Широкоэкранный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Правила забора и доставки биоматериала для исследований на грипп и пневмонии</vt:lpstr>
      <vt:lpstr>Нормативно-методические документы</vt:lpstr>
      <vt:lpstr>Взятие и хранение материала для исследования на возбудители гриппа, ОРВИ, ОРЗ методом ПЦР</vt:lpstr>
      <vt:lpstr>Взятие мазков со слизистой оболочки носоглотки</vt:lpstr>
      <vt:lpstr> Правильное взятие мазка со слизистой оболочки носоглотки</vt:lpstr>
      <vt:lpstr>Взятие мазков из ротоглотки</vt:lpstr>
      <vt:lpstr>При заболевании нижних дыхательных путей (бронхит,бронхиолит, пневмония) собирают мокроту или аспират из трахеи:</vt:lpstr>
      <vt:lpstr>Секционный материал</vt:lpstr>
      <vt:lpstr>Упаковка материала</vt:lpstr>
      <vt:lpstr>Cопроводительная информация:</vt:lpstr>
      <vt:lpstr>Cопроводительная информация:</vt:lpstr>
      <vt:lpstr>Cопроводительная информация:</vt:lpstr>
      <vt:lpstr> Приказ МЗ РФ от 25.12.1997 № 380: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забора и доставки биоматериала для исследований на грипп и пневмонии</dc:title>
  <dc:creator>User</dc:creator>
  <cp:lastModifiedBy>User</cp:lastModifiedBy>
  <cp:revision>11</cp:revision>
  <dcterms:created xsi:type="dcterms:W3CDTF">2019-02-01T03:54:02Z</dcterms:created>
  <dcterms:modified xsi:type="dcterms:W3CDTF">2019-02-01T05:27:18Z</dcterms:modified>
</cp:coreProperties>
</file>